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4"/>
  </p:notesMasterIdLst>
  <p:sldIdLst>
    <p:sldId id="256" r:id="rId2"/>
    <p:sldId id="276" r:id="rId3"/>
    <p:sldId id="261" r:id="rId4"/>
    <p:sldId id="272" r:id="rId5"/>
    <p:sldId id="263" r:id="rId6"/>
    <p:sldId id="264" r:id="rId7"/>
    <p:sldId id="280" r:id="rId8"/>
    <p:sldId id="265" r:id="rId9"/>
    <p:sldId id="278" r:id="rId10"/>
    <p:sldId id="279" r:id="rId11"/>
    <p:sldId id="275" r:id="rId12"/>
    <p:sldId id="27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CB68"/>
    <a:srgbClr val="F0E0A2"/>
    <a:srgbClr val="9DDDFD"/>
    <a:srgbClr val="9ED6BD"/>
    <a:srgbClr val="C4E6D7"/>
    <a:srgbClr val="BFB1D5"/>
    <a:srgbClr val="ABE1FD"/>
    <a:srgbClr val="ADDDCF"/>
    <a:srgbClr val="8AC5C3"/>
    <a:srgbClr val="9F5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4" autoAdjust="0"/>
    <p:restoredTop sz="63382" autoAdjust="0"/>
  </p:normalViewPr>
  <p:slideViewPr>
    <p:cSldViewPr snapToGrid="0" snapToObjects="1">
      <p:cViewPr varScale="1">
        <p:scale>
          <a:sx n="72" d="100"/>
          <a:sy n="72" d="100"/>
        </p:scale>
        <p:origin x="15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A5F36-1BF4-406B-90F7-FFFFB9193C56}" type="datetimeFigureOut">
              <a:rPr lang="en-AU" smtClean="0"/>
              <a:t>18/10/2021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1684A-C8C7-49AD-8DE0-77D86ABB91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09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5563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8976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u="none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54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4578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124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099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351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703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240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078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1684A-C8C7-49AD-8DE0-77D86ABB912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583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575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9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89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221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1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4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4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5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60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0384403-A443-EA4A-81C5-9F7FB99D6EB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62C135A-3B98-DF4E-8CC8-0EF545E7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9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65C6-40EC-2C47-9E2E-B2FABFBA7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2622014"/>
            <a:ext cx="9418320" cy="2178586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 Team is Best Team</a:t>
            </a:r>
          </a:p>
        </p:txBody>
      </p:sp>
    </p:spTree>
    <p:extLst>
      <p:ext uri="{BB962C8B-B14F-4D97-AF65-F5344CB8AC3E}">
        <p14:creationId xmlns:p14="http://schemas.microsoft.com/office/powerpoint/2010/main" val="2599485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E5E8-1A9F-410F-AEE7-005AC247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Essential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23C90-FE1F-452E-BB83-49686655E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87217"/>
            <a:ext cx="9538650" cy="516835"/>
          </a:xfrm>
        </p:spPr>
        <p:txBody>
          <a:bodyPr>
            <a:noAutofit/>
          </a:bodyPr>
          <a:lstStyle/>
          <a:p>
            <a:r>
              <a:rPr lang="en-AU" sz="2800" dirty="0"/>
              <a:t>Far too many students want to be penetration testers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AD0340-50EB-40AD-9DF0-DAEB48B7F7A9}"/>
              </a:ext>
            </a:extLst>
          </p:cNvPr>
          <p:cNvSpPr txBox="1">
            <a:spLocks/>
          </p:cNvSpPr>
          <p:nvPr/>
        </p:nvSpPr>
        <p:spPr>
          <a:xfrm>
            <a:off x="1261872" y="2999947"/>
            <a:ext cx="9538650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We need way more blue teamers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4D2EA4-165B-4C76-99E9-5B2B24394B9D}"/>
              </a:ext>
            </a:extLst>
          </p:cNvPr>
          <p:cNvSpPr txBox="1">
            <a:spLocks/>
          </p:cNvSpPr>
          <p:nvPr/>
        </p:nvSpPr>
        <p:spPr>
          <a:xfrm>
            <a:off x="1261872" y="3912677"/>
            <a:ext cx="9538650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Interesting, exciting, rewarding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FA0189-B4ED-4379-B47D-6EBA9FA1DBAC}"/>
              </a:ext>
            </a:extLst>
          </p:cNvPr>
          <p:cNvSpPr txBox="1">
            <a:spLocks/>
          </p:cNvSpPr>
          <p:nvPr/>
        </p:nvSpPr>
        <p:spPr>
          <a:xfrm>
            <a:off x="1261872" y="4825407"/>
            <a:ext cx="9538650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Endless variety of jobs, everywhere</a:t>
            </a:r>
          </a:p>
        </p:txBody>
      </p:sp>
    </p:spTree>
    <p:extLst>
      <p:ext uri="{BB962C8B-B14F-4D97-AF65-F5344CB8AC3E}">
        <p14:creationId xmlns:p14="http://schemas.microsoft.com/office/powerpoint/2010/main" val="12433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6B728-F081-461C-8E59-002712A0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106" y="4447229"/>
            <a:ext cx="8595360" cy="116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6600" dirty="0"/>
              <a:t>Think for yourself…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3815-A187-4BC4-A692-C1E07DD684A6}"/>
              </a:ext>
            </a:extLst>
          </p:cNvPr>
          <p:cNvSpPr txBox="1"/>
          <p:nvPr/>
        </p:nvSpPr>
        <p:spPr>
          <a:xfrm>
            <a:off x="9492535" y="6294120"/>
            <a:ext cx="165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err="1"/>
              <a:t>hotpheex</a:t>
            </a:r>
            <a:endParaRPr lang="en-AU" sz="2400" b="1" dirty="0"/>
          </a:p>
        </p:txBody>
      </p:sp>
      <p:pic>
        <p:nvPicPr>
          <p:cNvPr id="5" name="Picture 20" descr="Image result for twitter logo">
            <a:extLst>
              <a:ext uri="{FF2B5EF4-FFF2-40B4-BE49-F238E27FC236}">
                <a16:creationId xmlns:a16="http://schemas.microsoft.com/office/drawing/2014/main" id="{154A25FC-B763-4A2A-AF01-1B13533D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511" y="6289684"/>
            <a:ext cx="573024" cy="4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7945A-F60C-4C77-B69D-A3BFC71948F2}"/>
              </a:ext>
            </a:extLst>
          </p:cNvPr>
          <p:cNvSpPr txBox="1"/>
          <p:nvPr/>
        </p:nvSpPr>
        <p:spPr>
          <a:xfrm>
            <a:off x="1169107" y="3123559"/>
            <a:ext cx="7166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The best blue teamers were red teamers, the best red teamers were blue teamers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0BBBA-307D-4B40-849F-7D31794CEEA7}"/>
              </a:ext>
            </a:extLst>
          </p:cNvPr>
          <p:cNvSpPr txBox="1"/>
          <p:nvPr/>
        </p:nvSpPr>
        <p:spPr>
          <a:xfrm>
            <a:off x="1169107" y="1337993"/>
            <a:ext cx="859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Make your own choices, but make educated ones.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AB4F4-E4CB-47D8-8420-8A796B34EBFE}"/>
              </a:ext>
            </a:extLst>
          </p:cNvPr>
          <p:cNvSpPr txBox="1"/>
          <p:nvPr/>
        </p:nvSpPr>
        <p:spPr>
          <a:xfrm>
            <a:off x="1169107" y="2230776"/>
            <a:ext cx="7166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Work lifestyle &gt; Job title.</a:t>
            </a:r>
          </a:p>
        </p:txBody>
      </p:sp>
    </p:spTree>
    <p:extLst>
      <p:ext uri="{BB962C8B-B14F-4D97-AF65-F5344CB8AC3E}">
        <p14:creationId xmlns:p14="http://schemas.microsoft.com/office/powerpoint/2010/main" val="280784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A39C-1020-4345-AACE-726DF790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Security Industry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15FBB5-58DA-40ED-B393-F4D05BD2F565}"/>
              </a:ext>
            </a:extLst>
          </p:cNvPr>
          <p:cNvSpPr/>
          <p:nvPr/>
        </p:nvSpPr>
        <p:spPr>
          <a:xfrm>
            <a:off x="610059" y="1821181"/>
            <a:ext cx="2790370" cy="4625339"/>
          </a:xfrm>
          <a:prstGeom prst="roundRect">
            <a:avLst/>
          </a:prstGeom>
          <a:solidFill>
            <a:srgbClr val="BFB1D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Vendors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375A55-E91A-4DEA-A63F-C969E11F7F6D}"/>
              </a:ext>
            </a:extLst>
          </p:cNvPr>
          <p:cNvSpPr/>
          <p:nvPr/>
        </p:nvSpPr>
        <p:spPr>
          <a:xfrm>
            <a:off x="3546473" y="1821181"/>
            <a:ext cx="4254501" cy="4625340"/>
          </a:xfrm>
          <a:prstGeom prst="roundRect">
            <a:avLst/>
          </a:prstGeom>
          <a:solidFill>
            <a:srgbClr val="9ED6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2800" b="1" dirty="0"/>
              <a:t>Consulting Firms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ED168B-A9F9-46D5-BBC5-8DC713282309}"/>
              </a:ext>
            </a:extLst>
          </p:cNvPr>
          <p:cNvSpPr/>
          <p:nvPr/>
        </p:nvSpPr>
        <p:spPr>
          <a:xfrm>
            <a:off x="7995785" y="1821181"/>
            <a:ext cx="2790370" cy="4625340"/>
          </a:xfrm>
          <a:prstGeom prst="roundRect">
            <a:avLst/>
          </a:prstGeom>
          <a:solidFill>
            <a:srgbClr val="9DDDF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2800" b="1" dirty="0"/>
              <a:t>End users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1A1D74-A2EC-4E77-9CE6-FBFBED30973E}"/>
              </a:ext>
            </a:extLst>
          </p:cNvPr>
          <p:cNvSpPr/>
          <p:nvPr/>
        </p:nvSpPr>
        <p:spPr>
          <a:xfrm>
            <a:off x="3971201" y="4502895"/>
            <a:ext cx="3528524" cy="1611085"/>
          </a:xfrm>
          <a:prstGeom prst="roundRect">
            <a:avLst/>
          </a:prstGeom>
          <a:solidFill>
            <a:srgbClr val="E6CB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b="1" dirty="0"/>
              <a:t>System Integrators</a:t>
            </a:r>
          </a:p>
        </p:txBody>
      </p:sp>
      <p:pic>
        <p:nvPicPr>
          <p:cNvPr id="1028" name="Picture 4" descr="https://cdn3.iconfinder.com/data/icons/business-and-finance-icons/512/Office_Building-512.png">
            <a:extLst>
              <a:ext uri="{FF2B5EF4-FFF2-40B4-BE49-F238E27FC236}">
                <a16:creationId xmlns:a16="http://schemas.microsoft.com/office/drawing/2014/main" id="{82823774-EB66-4377-87DE-763499CC0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201" y="2982853"/>
            <a:ext cx="636891" cy="6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2C75C-411F-447D-B4BD-F04304390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297" y="2701074"/>
            <a:ext cx="1017428" cy="918670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435358D-1611-45B6-8778-F8D194C30681}"/>
              </a:ext>
            </a:extLst>
          </p:cNvPr>
          <p:cNvSpPr/>
          <p:nvPr/>
        </p:nvSpPr>
        <p:spPr>
          <a:xfrm rot="10800000" flipV="1">
            <a:off x="4608091" y="3295715"/>
            <a:ext cx="1868651" cy="261140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C32F1-CAD1-4E70-8254-AA50A6ED82D8}"/>
              </a:ext>
            </a:extLst>
          </p:cNvPr>
          <p:cNvSpPr txBox="1"/>
          <p:nvPr/>
        </p:nvSpPr>
        <p:spPr>
          <a:xfrm>
            <a:off x="3637377" y="3556855"/>
            <a:ext cx="155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Boutique</a:t>
            </a:r>
          </a:p>
        </p:txBody>
      </p:sp>
      <p:pic>
        <p:nvPicPr>
          <p:cNvPr id="1026" name="Picture 2" descr="https://cdn3.iconfinder.com/data/icons/business-ii-1/100/20-512.png">
            <a:extLst>
              <a:ext uri="{FF2B5EF4-FFF2-40B4-BE49-F238E27FC236}">
                <a16:creationId xmlns:a16="http://schemas.microsoft.com/office/drawing/2014/main" id="{17990D15-B754-4D5F-BEB6-50E076FB5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t="2880" r="7734" b="4266"/>
          <a:stretch/>
        </p:blipFill>
        <p:spPr bwMode="auto">
          <a:xfrm>
            <a:off x="9215904" y="2611167"/>
            <a:ext cx="545095" cy="5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2.iconfinder.com/data/icons/shopping-glyphs-1/128/12-512.png">
            <a:extLst>
              <a:ext uri="{FF2B5EF4-FFF2-40B4-BE49-F238E27FC236}">
                <a16:creationId xmlns:a16="http://schemas.microsoft.com/office/drawing/2014/main" id="{2FE07768-C220-4905-A6B5-7075D09F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4" y="2611167"/>
            <a:ext cx="597719" cy="5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F49D0-1EDD-4BD5-A5E2-6438C3CBCD81}"/>
              </a:ext>
            </a:extLst>
          </p:cNvPr>
          <p:cNvSpPr txBox="1"/>
          <p:nvPr/>
        </p:nvSpPr>
        <p:spPr>
          <a:xfrm>
            <a:off x="6509083" y="3556855"/>
            <a:ext cx="963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Big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74C85-0510-45E5-BC0A-BCB4BB278D9B}"/>
              </a:ext>
            </a:extLst>
          </p:cNvPr>
          <p:cNvSpPr txBox="1"/>
          <p:nvPr/>
        </p:nvSpPr>
        <p:spPr>
          <a:xfrm>
            <a:off x="809465" y="3556856"/>
            <a:ext cx="240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Sell products</a:t>
            </a:r>
          </a:p>
          <a:p>
            <a:pPr algn="ctr"/>
            <a:r>
              <a:rPr lang="en-AU" sz="2400" dirty="0"/>
              <a:t>/services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01D2A-722D-49A4-A57A-45C124EA3851}"/>
              </a:ext>
            </a:extLst>
          </p:cNvPr>
          <p:cNvSpPr txBox="1"/>
          <p:nvPr/>
        </p:nvSpPr>
        <p:spPr>
          <a:xfrm>
            <a:off x="809465" y="4571806"/>
            <a:ext cx="240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Support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C2A10-7C79-4696-B57A-D5B9FC191C30}"/>
              </a:ext>
            </a:extLst>
          </p:cNvPr>
          <p:cNvSpPr txBox="1"/>
          <p:nvPr/>
        </p:nvSpPr>
        <p:spPr>
          <a:xfrm>
            <a:off x="8186484" y="3426285"/>
            <a:ext cx="2408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Consume products</a:t>
            </a:r>
          </a:p>
          <a:p>
            <a:pPr algn="ctr"/>
            <a:r>
              <a:rPr lang="en-AU" sz="2400" dirty="0"/>
              <a:t>/services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6D9303-7B47-493F-A731-48C2ABC05E29}"/>
              </a:ext>
            </a:extLst>
          </p:cNvPr>
          <p:cNvSpPr txBox="1"/>
          <p:nvPr/>
        </p:nvSpPr>
        <p:spPr>
          <a:xfrm>
            <a:off x="8186484" y="4987305"/>
            <a:ext cx="240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Self protection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4B4A6-0776-4E1C-B14E-36F433CD4273}"/>
              </a:ext>
            </a:extLst>
          </p:cNvPr>
          <p:cNvSpPr txBox="1"/>
          <p:nvPr/>
        </p:nvSpPr>
        <p:spPr>
          <a:xfrm>
            <a:off x="157320" y="27308"/>
            <a:ext cx="12034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FF0000"/>
                </a:solidFill>
                <a:latin typeface="Abadi" panose="020B0604020202020204" pitchFamily="34" charset="0"/>
              </a:rPr>
              <a:t>BONUS SLIDE THAT WAS CUT DUE TO TIME </a:t>
            </a:r>
            <a:r>
              <a:rPr lang="en-AU" sz="4400" b="1" dirty="0">
                <a:solidFill>
                  <a:srgbClr val="FF0000"/>
                </a:solidFill>
                <a:latin typeface="Abadi" panose="020B0604020202020204" pitchFamily="34" charset="0"/>
                <a:sym typeface="Wingdings" panose="05000000000000000000" pitchFamily="2" charset="2"/>
              </a:rPr>
              <a:t></a:t>
            </a:r>
            <a:endParaRPr lang="en-AU" sz="4400" b="1" dirty="0">
              <a:solidFill>
                <a:srgbClr val="FF0000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6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9" grpId="0"/>
      <p:bldP spid="14" grpId="0"/>
      <p:bldP spid="15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aron Robertson">
            <a:extLst>
              <a:ext uri="{FF2B5EF4-FFF2-40B4-BE49-F238E27FC236}">
                <a16:creationId xmlns:a16="http://schemas.microsoft.com/office/drawing/2014/main" id="{E35369A2-FD67-40DD-AB02-2EAA04744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" r="3120"/>
          <a:stretch/>
        </p:blipFill>
        <p:spPr bwMode="auto">
          <a:xfrm>
            <a:off x="819949" y="893638"/>
            <a:ext cx="2935076" cy="293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A977E9-0CE4-469E-B475-2B3499C3C253}"/>
              </a:ext>
            </a:extLst>
          </p:cNvPr>
          <p:cNvSpPr txBox="1"/>
          <p:nvPr/>
        </p:nvSpPr>
        <p:spPr>
          <a:xfrm>
            <a:off x="867209" y="3851339"/>
            <a:ext cx="293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- One metric </a:t>
            </a:r>
            <a:r>
              <a:rPr lang="en-AU" sz="2400" i="1" dirty="0">
                <a:solidFill>
                  <a:srgbClr val="00B0F0"/>
                </a:solidFill>
              </a:rPr>
              <a:t>Aaron</a:t>
            </a:r>
            <a:endParaRPr lang="en-AU" sz="2400" dirty="0"/>
          </a:p>
        </p:txBody>
      </p:sp>
      <p:sp>
        <p:nvSpPr>
          <p:cNvPr id="7" name="AutoShape 8" descr="Reece Logo">
            <a:extLst>
              <a:ext uri="{FF2B5EF4-FFF2-40B4-BE49-F238E27FC236}">
                <a16:creationId xmlns:a16="http://schemas.microsoft.com/office/drawing/2014/main" id="{8CB9277D-046D-47EF-B925-8FEB2747A2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40761E5-451A-4ECB-B67C-B8C79AC2E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841" y="4902817"/>
            <a:ext cx="2935076" cy="1064368"/>
          </a:xfrm>
          <a:prstGeom prst="rect">
            <a:avLst/>
          </a:prstGeom>
        </p:spPr>
      </p:pic>
      <p:pic>
        <p:nvPicPr>
          <p:cNvPr id="2058" name="Picture 10" descr="https://res.cloudinary.com/hrscywv4p/image/upload/c_limit,fl_lossy,h_1440,w_720,f_auto,q_auto/v1/14484/c865564d-87b9-4ee8-8941-8a0819743ea7_bsb2hk.png">
            <a:extLst>
              <a:ext uri="{FF2B5EF4-FFF2-40B4-BE49-F238E27FC236}">
                <a16:creationId xmlns:a16="http://schemas.microsoft.com/office/drawing/2014/main" id="{A905152F-1114-4C29-842B-8475424B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09" y="5051416"/>
            <a:ext cx="2931860" cy="7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6937B2-3DC7-44CA-9993-2FB169FAE6F7}"/>
              </a:ext>
            </a:extLst>
          </p:cNvPr>
          <p:cNvSpPr txBox="1"/>
          <p:nvPr/>
        </p:nvSpPr>
        <p:spPr>
          <a:xfrm>
            <a:off x="5835041" y="4711726"/>
            <a:ext cx="521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00" dirty="0"/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A9C58-5D9D-45C6-B37E-6A8E9481AFF8}"/>
              </a:ext>
            </a:extLst>
          </p:cNvPr>
          <p:cNvSpPr txBox="1"/>
          <p:nvPr/>
        </p:nvSpPr>
        <p:spPr>
          <a:xfrm>
            <a:off x="9492535" y="6294120"/>
            <a:ext cx="165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err="1"/>
              <a:t>hotpheex</a:t>
            </a:r>
            <a:endParaRPr lang="en-AU" sz="2400" b="1" dirty="0"/>
          </a:p>
        </p:txBody>
      </p:sp>
      <p:pic>
        <p:nvPicPr>
          <p:cNvPr id="2068" name="Picture 20" descr="Image result for twitter logo">
            <a:extLst>
              <a:ext uri="{FF2B5EF4-FFF2-40B4-BE49-F238E27FC236}">
                <a16:creationId xmlns:a16="http://schemas.microsoft.com/office/drawing/2014/main" id="{57771E1C-88F1-42EA-92A4-F8F8E88C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511" y="6289684"/>
            <a:ext cx="573024" cy="4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No photo description available.">
            <a:extLst>
              <a:ext uri="{FF2B5EF4-FFF2-40B4-BE49-F238E27FC236}">
                <a16:creationId xmlns:a16="http://schemas.microsoft.com/office/drawing/2014/main" id="{6FEF9223-D8DD-4C00-9329-E85E9D0E3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22111" r="1784" b="28655"/>
          <a:stretch/>
        </p:blipFill>
        <p:spPr bwMode="auto">
          <a:xfrm>
            <a:off x="7107936" y="1833506"/>
            <a:ext cx="3932983" cy="10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imgflip.com/22v5sm.jpg">
            <a:extLst>
              <a:ext uri="{FF2B5EF4-FFF2-40B4-BE49-F238E27FC236}">
                <a16:creationId xmlns:a16="http://schemas.microsoft.com/office/drawing/2014/main" id="{DA5541C8-B663-4C78-BDE5-8FB1924AE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8"/>
          <a:stretch/>
        </p:blipFill>
        <p:spPr bwMode="auto">
          <a:xfrm>
            <a:off x="3755025" y="893638"/>
            <a:ext cx="2884944" cy="29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0888F3-F8B3-44B8-B028-09F329654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351" t="13580" r="1520" b="4343"/>
          <a:stretch/>
        </p:blipFill>
        <p:spPr>
          <a:xfrm>
            <a:off x="-1" y="-271699"/>
            <a:ext cx="11299825" cy="7129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9762F-F599-47D0-A91D-EE6B4CD8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Very Forced Audience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1FEB-8088-4906-B9E1-1D7B2133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10155065" cy="4351337"/>
          </a:xfrm>
        </p:spPr>
        <p:txBody>
          <a:bodyPr/>
          <a:lstStyle/>
          <a:p>
            <a:endParaRPr lang="en-AU" sz="2400" dirty="0"/>
          </a:p>
          <a:p>
            <a:r>
              <a:rPr lang="en-AU" sz="2400" dirty="0"/>
              <a:t>“I am working towards entering the Information Security industry”</a:t>
            </a:r>
          </a:p>
          <a:p>
            <a:endParaRPr lang="en-AU" sz="2400" dirty="0"/>
          </a:p>
          <a:p>
            <a:r>
              <a:rPr lang="en-AU" sz="2400" dirty="0"/>
              <a:t>“I want to work as a Penetration Tester”</a:t>
            </a:r>
          </a:p>
          <a:p>
            <a:endParaRPr lang="en-AU" sz="2400" dirty="0"/>
          </a:p>
          <a:p>
            <a:r>
              <a:rPr lang="en-AU" sz="2400" dirty="0"/>
              <a:t>“I am </a:t>
            </a:r>
            <a:r>
              <a:rPr lang="en-AU" sz="2400" dirty="0" err="1"/>
              <a:t>Skeletor</a:t>
            </a:r>
            <a:r>
              <a:rPr lang="en-AU" sz="2400" dirty="0"/>
              <a:t>”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30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1699-CD14-47EA-A61A-55F6A851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 Blue Team?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70B1B9-B365-484F-BC6B-68413DED9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51439" y="159645"/>
            <a:ext cx="2695238" cy="316190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3C58B9-A927-445D-9DE7-FA0F4B5EF57D}"/>
              </a:ext>
            </a:extLst>
          </p:cNvPr>
          <p:cNvSpPr txBox="1"/>
          <p:nvPr/>
        </p:nvSpPr>
        <p:spPr>
          <a:xfrm>
            <a:off x="1261872" y="3755269"/>
            <a:ext cx="752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Can be run internally, or outsourced to a third party.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FA54-2E37-469C-9D38-3F083A45A6CA}"/>
              </a:ext>
            </a:extLst>
          </p:cNvPr>
          <p:cNvSpPr txBox="1"/>
          <p:nvPr/>
        </p:nvSpPr>
        <p:spPr>
          <a:xfrm>
            <a:off x="1261872" y="2327336"/>
            <a:ext cx="752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Ensure effective security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Continuously improve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Respond to incidents.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0764C-CD1F-420B-9B26-B73B3CD6CDFB}"/>
              </a:ext>
            </a:extLst>
          </p:cNvPr>
          <p:cNvSpPr txBox="1"/>
          <p:nvPr/>
        </p:nvSpPr>
        <p:spPr>
          <a:xfrm>
            <a:off x="1261872" y="4813412"/>
            <a:ext cx="573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Countless different roles.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398DC-A8F8-496E-BD6C-B476EE799116}"/>
              </a:ext>
            </a:extLst>
          </p:cNvPr>
          <p:cNvSpPr txBox="1"/>
          <p:nvPr/>
        </p:nvSpPr>
        <p:spPr>
          <a:xfrm>
            <a:off x="3483429" y="1691322"/>
            <a:ext cx="39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i="1" dirty="0"/>
              <a:t>Solve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0223C-0241-4E16-B0AD-A5FF0B0AE2BF}"/>
              </a:ext>
            </a:extLst>
          </p:cNvPr>
          <p:cNvSpPr txBox="1"/>
          <p:nvPr/>
        </p:nvSpPr>
        <p:spPr>
          <a:xfrm>
            <a:off x="1261872" y="1691322"/>
            <a:ext cx="222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Blue teams:</a:t>
            </a:r>
          </a:p>
        </p:txBody>
      </p:sp>
    </p:spTree>
    <p:extLst>
      <p:ext uri="{BB962C8B-B14F-4D97-AF65-F5344CB8AC3E}">
        <p14:creationId xmlns:p14="http://schemas.microsoft.com/office/powerpoint/2010/main" val="176748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B4CE-042F-40DC-9C8B-BCE896AF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 Red Team?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8C9835-ED18-489F-91EB-FD90D2C4A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1044" y="6213"/>
            <a:ext cx="2733333" cy="319047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7DEBED-D257-4024-B26B-26157175FA44}"/>
              </a:ext>
            </a:extLst>
          </p:cNvPr>
          <p:cNvSpPr txBox="1"/>
          <p:nvPr/>
        </p:nvSpPr>
        <p:spPr>
          <a:xfrm>
            <a:off x="1261872" y="3540104"/>
            <a:ext cx="712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Red team</a:t>
            </a:r>
            <a:r>
              <a:rPr lang="en-AU" sz="2400" dirty="0"/>
              <a:t> == </a:t>
            </a:r>
            <a:r>
              <a:rPr lang="en-AU" sz="2400" b="1" dirty="0"/>
              <a:t>Penetration test</a:t>
            </a:r>
            <a:endParaRPr lang="en-A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3CCB3-61AF-40D5-ADC7-C974500D4AE8}"/>
              </a:ext>
            </a:extLst>
          </p:cNvPr>
          <p:cNvSpPr txBox="1"/>
          <p:nvPr/>
        </p:nvSpPr>
        <p:spPr>
          <a:xfrm>
            <a:off x="1261872" y="1691322"/>
            <a:ext cx="222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Red teams: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26522-22F0-4901-B32F-7E3F5F9BA07E}"/>
              </a:ext>
            </a:extLst>
          </p:cNvPr>
          <p:cNvSpPr txBox="1"/>
          <p:nvPr/>
        </p:nvSpPr>
        <p:spPr>
          <a:xfrm>
            <a:off x="3483429" y="1691322"/>
            <a:ext cx="39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i="1" dirty="0"/>
              <a:t>Identify Problems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5F9684-F63B-4C49-A036-383E9352AE13}"/>
              </a:ext>
            </a:extLst>
          </p:cNvPr>
          <p:cNvSpPr txBox="1"/>
          <p:nvPr/>
        </p:nvSpPr>
        <p:spPr>
          <a:xfrm>
            <a:off x="1261872" y="2222934"/>
            <a:ext cx="752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Assume an adversarial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Evaluate security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Identify valid vulnerabilities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6D8D9-2C1C-47F2-AD07-4796785220D1}"/>
              </a:ext>
            </a:extLst>
          </p:cNvPr>
          <p:cNvSpPr/>
          <p:nvPr/>
        </p:nvSpPr>
        <p:spPr>
          <a:xfrm>
            <a:off x="1" y="0"/>
            <a:ext cx="11291887" cy="6858000"/>
          </a:xfrm>
          <a:prstGeom prst="rect">
            <a:avLst/>
          </a:prstGeom>
          <a:blipFill>
            <a:blip r:embed="rId4">
              <a:alphaModFix amt="25000"/>
            </a:blip>
            <a:stretch>
              <a:fillRect l="1" r="-797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19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4" grpId="1"/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4F53-F73F-4DBC-B2B7-AAAA2A6B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Everybody needs a Blue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B5B93-3371-4483-8EC5-42F8E689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711184" cy="43471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sz="2400" b="1" dirty="0">
                <a:solidFill>
                  <a:srgbClr val="C00000"/>
                </a:solidFill>
              </a:rPr>
              <a:t>Red teams </a:t>
            </a:r>
            <a:r>
              <a:rPr lang="en-AU" sz="2400" b="1" dirty="0"/>
              <a:t>only exist because it helps the </a:t>
            </a:r>
            <a:r>
              <a:rPr lang="en-AU" sz="2400" b="1" dirty="0">
                <a:solidFill>
                  <a:srgbClr val="00B0F0"/>
                </a:solidFill>
              </a:rPr>
              <a:t>Blue teams</a:t>
            </a:r>
            <a:r>
              <a:rPr lang="en-AU" sz="2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321C5-63BF-47DE-8962-4CE0E97B5016}"/>
              </a:ext>
            </a:extLst>
          </p:cNvPr>
          <p:cNvSpPr txBox="1"/>
          <p:nvPr/>
        </p:nvSpPr>
        <p:spPr>
          <a:xfrm>
            <a:off x="316556" y="1774597"/>
            <a:ext cx="107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i="1" dirty="0"/>
              <a:t>(legal)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F0A84-7FE9-4249-A175-4FDEB61D036E}"/>
              </a:ext>
            </a:extLst>
          </p:cNvPr>
          <p:cNvSpPr txBox="1"/>
          <p:nvPr/>
        </p:nvSpPr>
        <p:spPr>
          <a:xfrm>
            <a:off x="1261870" y="2476726"/>
            <a:ext cx="8871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C00000"/>
                </a:solidFill>
              </a:rPr>
              <a:t>Red Teams </a:t>
            </a:r>
            <a:r>
              <a:rPr lang="en-AU" sz="2400" dirty="0"/>
              <a:t>identify vulnerabilities in, and recommend solutions for our: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Applications /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158442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921347-BCB0-4F26-9E5C-D2B90BAD2258}"/>
              </a:ext>
            </a:extLst>
          </p:cNvPr>
          <p:cNvSpPr txBox="1"/>
          <p:nvPr/>
        </p:nvSpPr>
        <p:spPr>
          <a:xfrm>
            <a:off x="1261872" y="2410227"/>
            <a:ext cx="88714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00B0F0"/>
                </a:solidFill>
              </a:rPr>
              <a:t>Blue teams </a:t>
            </a:r>
            <a:r>
              <a:rPr lang="en-AU" sz="2400" dirty="0"/>
              <a:t>make it happen: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Identify potential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Assess technical &amp; business feasibility of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“Sell it” to the rest of the business if necessary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Create more work for already busy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dirty="0"/>
              <a:t>Continuously support other stakeholders throughout implementation/change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94C38C-C7B9-423D-B174-D153DF323E91}"/>
              </a:ext>
            </a:extLst>
          </p:cNvPr>
          <p:cNvSpPr txBox="1">
            <a:spLocks/>
          </p:cNvSpPr>
          <p:nvPr/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Everybody needs a Blue team</a:t>
            </a:r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B0FA86-5EE2-4830-A8AD-5E55428F38ED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711184" cy="4347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AU" sz="2400" b="1">
                <a:solidFill>
                  <a:srgbClr val="C00000"/>
                </a:solidFill>
              </a:rPr>
              <a:t>Red teams </a:t>
            </a:r>
            <a:r>
              <a:rPr lang="en-AU" sz="2400" b="1"/>
              <a:t>only exist because it helps the </a:t>
            </a:r>
            <a:r>
              <a:rPr lang="en-AU" sz="2400" b="1">
                <a:solidFill>
                  <a:srgbClr val="00B0F0"/>
                </a:solidFill>
              </a:rPr>
              <a:t>Blue teams</a:t>
            </a:r>
            <a:r>
              <a:rPr lang="en-AU" sz="2400" b="1"/>
              <a:t>.</a:t>
            </a:r>
            <a:endParaRPr lang="en-AU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99A3A-78A8-48FE-AC31-46BF015749B8}"/>
              </a:ext>
            </a:extLst>
          </p:cNvPr>
          <p:cNvSpPr txBox="1"/>
          <p:nvPr/>
        </p:nvSpPr>
        <p:spPr>
          <a:xfrm>
            <a:off x="316556" y="1774597"/>
            <a:ext cx="107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i="1" dirty="0"/>
              <a:t>(legal)</a:t>
            </a:r>
          </a:p>
        </p:txBody>
      </p:sp>
    </p:spTree>
    <p:extLst>
      <p:ext uri="{BB962C8B-B14F-4D97-AF65-F5344CB8AC3E}">
        <p14:creationId xmlns:p14="http://schemas.microsoft.com/office/powerpoint/2010/main" val="37342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4B263B4-8013-4F30-833F-910F6EFD44FC}"/>
              </a:ext>
            </a:extLst>
          </p:cNvPr>
          <p:cNvSpPr/>
          <p:nvPr/>
        </p:nvSpPr>
        <p:spPr>
          <a:xfrm>
            <a:off x="-1" y="-33903"/>
            <a:ext cx="11302999" cy="6892080"/>
          </a:xfrm>
          <a:prstGeom prst="rect">
            <a:avLst/>
          </a:prstGeom>
          <a:solidFill>
            <a:srgbClr val="69B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35878B-9753-4172-AF60-0F879AA35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" t="970" b="-1"/>
          <a:stretch/>
        </p:blipFill>
        <p:spPr>
          <a:xfrm>
            <a:off x="-26936" y="-33905"/>
            <a:ext cx="5879292" cy="301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204AC-EF55-4C23-BEDA-D88760502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7402"/>
            <a:ext cx="5683978" cy="4080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CBA35E-CDC7-4916-80D0-08420DCC2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565" y="3322916"/>
            <a:ext cx="5718414" cy="4080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77DE31-1EC5-4FCC-8254-9B1A9B11A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021" y="-33904"/>
            <a:ext cx="5683978" cy="3599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768566-C301-48C7-9A7B-B0B532433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763" y="3154401"/>
            <a:ext cx="5257236" cy="3703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D085C-6CB7-4A49-8E3C-7657FB77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AU" dirty="0">
                <a:ln>
                  <a:solidFill>
                    <a:schemeClr val="bg1"/>
                  </a:solidFill>
                </a:ln>
              </a:rPr>
              <a:t>What does it take?</a:t>
            </a:r>
            <a:endParaRPr lang="en-AU" b="1" dirty="0">
              <a:ln>
                <a:solidFill>
                  <a:schemeClr val="bg1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AE79-2160-4458-9015-8A81D06B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should you join the Blue team?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498EA-9D9A-4B04-B377-E36D3900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1" y="1691322"/>
            <a:ext cx="3604074" cy="5117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53A26-8B25-4D69-84EC-92DCE5691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" b="458"/>
          <a:stretch/>
        </p:blipFill>
        <p:spPr>
          <a:xfrm>
            <a:off x="7385080" y="1691322"/>
            <a:ext cx="3654839" cy="5100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7FFFF2-DD01-49AB-BB47-4EAECC579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97" y="1691322"/>
            <a:ext cx="3604074" cy="51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21849</TotalTime>
  <Words>2465</Words>
  <Application>Microsoft Office PowerPoint</Application>
  <PresentationFormat>Widescreen</PresentationFormat>
  <Paragraphs>202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View</vt:lpstr>
      <vt:lpstr>Why Blue Team is Best Team</vt:lpstr>
      <vt:lpstr>PowerPoint Presentation</vt:lpstr>
      <vt:lpstr>Very Forced Audience Participation</vt:lpstr>
      <vt:lpstr>What is a Blue Team?</vt:lpstr>
      <vt:lpstr>What is a Red Team?</vt:lpstr>
      <vt:lpstr>Everybody needs a Blue team</vt:lpstr>
      <vt:lpstr>PowerPoint Presentation</vt:lpstr>
      <vt:lpstr>What does it take?</vt:lpstr>
      <vt:lpstr>Why should you join the Blue team?</vt:lpstr>
      <vt:lpstr>Essential conclusion </vt:lpstr>
      <vt:lpstr>PowerPoint Presentation</vt:lpstr>
      <vt:lpstr>The Security Industry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</dc:title>
  <dc:creator>Aaron Robertson</dc:creator>
  <cp:lastModifiedBy>Aaron Robertson</cp:lastModifiedBy>
  <cp:revision>182</cp:revision>
  <dcterms:created xsi:type="dcterms:W3CDTF">2019-01-08T02:15:01Z</dcterms:created>
  <dcterms:modified xsi:type="dcterms:W3CDTF">2021-10-18T10:53:28Z</dcterms:modified>
</cp:coreProperties>
</file>